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9"/>
  </p:notesMasterIdLst>
  <p:sldIdLst>
    <p:sldId id="257" r:id="rId2"/>
    <p:sldId id="281" r:id="rId3"/>
    <p:sldId id="280" r:id="rId4"/>
    <p:sldId id="261" r:id="rId5"/>
    <p:sldId id="260" r:id="rId6"/>
    <p:sldId id="293" r:id="rId7"/>
    <p:sldId id="294" r:id="rId8"/>
    <p:sldId id="295" r:id="rId9"/>
    <p:sldId id="296" r:id="rId10"/>
    <p:sldId id="297" r:id="rId11"/>
    <p:sldId id="298" r:id="rId12"/>
    <p:sldId id="287" r:id="rId13"/>
    <p:sldId id="299" r:id="rId14"/>
    <p:sldId id="300" r:id="rId15"/>
    <p:sldId id="301" r:id="rId16"/>
    <p:sldId id="303" r:id="rId17"/>
    <p:sldId id="302" r:id="rId18"/>
    <p:sldId id="304" r:id="rId19"/>
    <p:sldId id="305" r:id="rId20"/>
    <p:sldId id="306" r:id="rId21"/>
    <p:sldId id="307" r:id="rId22"/>
    <p:sldId id="308" r:id="rId23"/>
    <p:sldId id="309" r:id="rId24"/>
    <p:sldId id="288" r:id="rId25"/>
    <p:sldId id="283" r:id="rId26"/>
    <p:sldId id="310" r:id="rId27"/>
    <p:sldId id="311" r:id="rId28"/>
    <p:sldId id="312" r:id="rId29"/>
    <p:sldId id="284" r:id="rId30"/>
    <p:sldId id="282" r:id="rId31"/>
    <p:sldId id="286" r:id="rId32"/>
    <p:sldId id="285" r:id="rId33"/>
    <p:sldId id="289" r:id="rId34"/>
    <p:sldId id="274" r:id="rId35"/>
    <p:sldId id="313" r:id="rId36"/>
    <p:sldId id="275" r:id="rId37"/>
    <p:sldId id="315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6" autoAdjust="0"/>
  </p:normalViewPr>
  <p:slideViewPr>
    <p:cSldViewPr>
      <p:cViewPr>
        <p:scale>
          <a:sx n="70" d="100"/>
          <a:sy n="70" d="100"/>
        </p:scale>
        <p:origin x="-2814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C0D2B-C225-4705-8DBC-12B56F32C1EF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5C20-B1F8-4931-9D8A-67E9E516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47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8F755-8B6D-4A06-8635-B1EF24DE6426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5C20-B1F8-4931-9D8A-67E9E516F128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92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5C20-B1F8-4931-9D8A-67E9E516F128}" type="slidenum">
              <a:rPr lang="ru-RU" smtClean="0">
                <a:solidFill>
                  <a:prstClr val="black"/>
                </a:solidFill>
              </a:rPr>
              <a:pPr/>
              <a:t>25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25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5C20-B1F8-4931-9D8A-67E9E516F128}" type="slidenum">
              <a:rPr lang="ru-RU" smtClean="0">
                <a:solidFill>
                  <a:prstClr val="black"/>
                </a:solidFill>
              </a:rPr>
              <a:pPr/>
              <a:t>26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25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5C20-B1F8-4931-9D8A-67E9E516F128}" type="slidenum">
              <a:rPr lang="ru-RU" smtClean="0">
                <a:solidFill>
                  <a:prstClr val="black"/>
                </a:solidFill>
              </a:rPr>
              <a:pPr/>
              <a:t>27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25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5C20-B1F8-4931-9D8A-67E9E516F128}" type="slidenum">
              <a:rPr lang="ru-RU" smtClean="0">
                <a:solidFill>
                  <a:prstClr val="black"/>
                </a:solidFill>
              </a:rPr>
              <a:pPr/>
              <a:t>28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25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5C20-B1F8-4931-9D8A-67E9E516F128}" type="slidenum">
              <a:rPr lang="ru-RU" smtClean="0">
                <a:solidFill>
                  <a:prstClr val="black"/>
                </a:solidFill>
              </a:rPr>
              <a:pPr/>
              <a:t>29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25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5C20-B1F8-4931-9D8A-67E9E516F128}" type="slidenum">
              <a:rPr lang="ru-RU" smtClean="0">
                <a:solidFill>
                  <a:prstClr val="black"/>
                </a:solidFill>
              </a:rPr>
              <a:pPr/>
              <a:t>30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25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5C20-B1F8-4931-9D8A-67E9E516F128}" type="slidenum">
              <a:rPr lang="ru-RU" smtClean="0">
                <a:solidFill>
                  <a:prstClr val="black"/>
                </a:solidFill>
              </a:rPr>
              <a:pPr/>
              <a:t>31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25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5C20-B1F8-4931-9D8A-67E9E516F128}" type="slidenum">
              <a:rPr lang="ru-RU" smtClean="0">
                <a:solidFill>
                  <a:prstClr val="black"/>
                </a:solidFill>
              </a:rPr>
              <a:pPr/>
              <a:t>32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2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B9566C-6DC5-48B1-93FF-B36E8E4ECA3E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B418-2DBD-4E14-A698-80058DBA689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549B315-8166-43BF-8259-C64F09404AF1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6B6BE49-97BF-4C62-AB2E-7A96E8BDDDB7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22C65B-062D-440B-A917-9C15E4449DDA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6B47-B049-446C-B9E3-9568AF7ED2DA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0F53836-7775-4DB3-A810-4A8AEC9948C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85A5EDB-C2F5-42CD-B39E-E4D0CDFC5177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26F7DD-B945-4C7B-B515-12D6F84B37DC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FDA4B7-20F2-48DF-BF63-52F3B92CB00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56754BE-969B-4609-8897-574AFDBDED65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90F2C6-9AE2-40FC-9103-DF792C764EB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t.edu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484784"/>
            <a:ext cx="8640960" cy="475238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ru-RU" sz="1400" b="0" i="0" u="none" strike="noStrike" baseline="0" dirty="0" smtClean="0">
              <a:solidFill>
                <a:srgbClr val="000000"/>
              </a:solidFill>
              <a:latin typeface="Cambria"/>
            </a:endParaRPr>
          </a:p>
          <a:p>
            <a:endParaRPr lang="en-US" sz="1400" b="0" i="0" u="none" strike="noStrike" baseline="0" dirty="0" smtClean="0">
              <a:solidFill>
                <a:srgbClr val="000000"/>
              </a:solidFill>
              <a:latin typeface="Cambria"/>
            </a:endParaRPr>
          </a:p>
          <a:p>
            <a:endParaRPr lang="en-US" sz="1400" b="0" dirty="0">
              <a:solidFill>
                <a:srgbClr val="000000"/>
              </a:solidFill>
              <a:latin typeface="Cambria"/>
            </a:endParaRPr>
          </a:p>
          <a:p>
            <a:endParaRPr lang="en-US" sz="1400" b="0" i="0" u="none" strike="noStrike" baseline="0" dirty="0" smtClean="0">
              <a:solidFill>
                <a:srgbClr val="000000"/>
              </a:solidFill>
              <a:latin typeface="Cambria"/>
            </a:endParaRPr>
          </a:p>
          <a:p>
            <a:endParaRPr lang="en-US" sz="1400" b="0" dirty="0">
              <a:solidFill>
                <a:srgbClr val="000000"/>
              </a:solidFill>
              <a:latin typeface="Cambria"/>
            </a:endParaRPr>
          </a:p>
          <a:p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Cambria"/>
              </a:rPr>
              <a:t> </a:t>
            </a:r>
            <a:r>
              <a:rPr lang="ru-RU" sz="320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</a:t>
            </a:r>
          </a:p>
          <a:p>
            <a:r>
              <a:rPr lang="ru-RU" sz="320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 </a:t>
            </a:r>
          </a:p>
          <a:p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7" descr="logo">
            <a:hlinkClick r:id="rId3"/>
          </p:cNvPr>
          <p:cNvPicPr>
            <a:picLocks noGrp="1" noChangeAspect="1" noChangeArrowheads="1"/>
          </p:cNvPicPr>
          <p:nvPr>
            <p:ph type="ctrTitle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188913"/>
            <a:ext cx="3143250" cy="857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7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100811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Стандарт направлен на решение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следующих задач: (продолжение)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784976" cy="5112568"/>
          </a:xfrm>
        </p:spPr>
        <p:txBody>
          <a:bodyPr>
            <a:noAutofit/>
          </a:bodyPr>
          <a:lstStyle/>
          <a:p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15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100811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Стандарт направлен на решение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следующих задач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(продолжение)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84976" cy="5040560"/>
          </a:xfrm>
        </p:spPr>
        <p:txBody>
          <a:bodyPr>
            <a:noAutofit/>
          </a:bodyPr>
          <a:lstStyle/>
          <a:p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15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435280" cy="128215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ТРЕБОВАНИЯ    К   СТРУКТУРЕ ОБРАЗОВАТЕЛЬНОЙ ПРОГРАММЫ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ЕЁ ОБЪЁМУ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9" y="1484784"/>
            <a:ext cx="8363272" cy="503984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 Программы должно обеспечивать развитие по  следующим направлениям (образовательным областям):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социально-коммуникативное развитие;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познавательное развитие;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речевое развитие;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развитие;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22559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9"/>
            <a:ext cx="8435280" cy="7920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5" cy="5039841"/>
          </a:xfrm>
        </p:spPr>
        <p:txBody>
          <a:bodyPr rtlCol="0">
            <a:normAutofit fontScale="92500" lnSpcReduction="20000"/>
          </a:bodyPr>
          <a:lstStyle/>
          <a:p>
            <a:pPr marL="0" indent="0" algn="just">
              <a:buNone/>
              <a:defRPr/>
            </a:pPr>
            <a:r>
              <a:rPr lang="ru-RU" b="1" dirty="0"/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b="1" dirty="0" err="1"/>
              <a:t>саморегуляции</a:t>
            </a:r>
            <a:r>
              <a:rPr lang="ru-RU" b="1" dirty="0"/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</a:t>
            </a:r>
            <a:r>
              <a:rPr lang="ru-RU" b="1" dirty="0" smtClean="0"/>
              <a:t>, формирование </a:t>
            </a:r>
            <a:r>
              <a:rPr lang="ru-RU" b="1" dirty="0"/>
              <a:t>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475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9"/>
            <a:ext cx="8435280" cy="7920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Познавательное  развитие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5" cy="5039841"/>
          </a:xfrm>
        </p:spPr>
        <p:txBody>
          <a:bodyPr rtlCol="0">
            <a:normAutofit fontScale="92500" lnSpcReduction="20000"/>
          </a:bodyPr>
          <a:lstStyle/>
          <a:p>
            <a:pPr marL="0" indent="0" algn="just">
              <a:buNone/>
              <a:defRPr/>
            </a:pPr>
            <a:r>
              <a:rPr lang="ru-RU" b="1" dirty="0"/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</a:t>
            </a:r>
            <a:r>
              <a:rPr lang="ru-RU" b="1" dirty="0" smtClean="0"/>
              <a:t>, движении </a:t>
            </a:r>
            <a:r>
              <a:rPr lang="ru-RU" b="1" dirty="0"/>
              <a:t>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</a:t>
            </a:r>
            <a:r>
              <a:rPr lang="ru-RU" b="1" dirty="0" smtClean="0"/>
              <a:t>мира.</a:t>
            </a:r>
            <a:endParaRPr lang="ru-RU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165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9"/>
            <a:ext cx="8435280" cy="7920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Речевое   развитие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039841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ru-RU" b="1" dirty="0"/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14888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9"/>
            <a:ext cx="8435280" cy="7920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 развитие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039841"/>
          </a:xfrm>
        </p:spPr>
        <p:txBody>
          <a:bodyPr rtlCol="0"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ru-RU" b="1" dirty="0"/>
              <a:t>развитие предполагает развитие предпосылок ценностно-смыслового восприятия и понимания произведений искусства (словесного, музыкального, изобразительного), </a:t>
            </a:r>
            <a:r>
              <a:rPr lang="ru-RU" b="1" dirty="0" smtClean="0"/>
              <a:t>мира природы</a:t>
            </a:r>
            <a:r>
              <a:rPr lang="ru-RU" b="1" dirty="0"/>
              <a:t>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</a:t>
            </a:r>
            <a:r>
              <a:rPr lang="ru-RU" b="1" dirty="0" smtClean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171874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9"/>
            <a:ext cx="8435280" cy="7920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Физическое   развитие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039841"/>
          </a:xfrm>
        </p:spPr>
        <p:txBody>
          <a:bodyPr rtlCol="0">
            <a:normAutofit fontScale="85000" lnSpcReduction="20000"/>
          </a:bodyPr>
          <a:lstStyle/>
          <a:p>
            <a:pPr marL="0" indent="0" algn="just">
              <a:buNone/>
              <a:defRPr/>
            </a:pPr>
            <a:r>
              <a:rPr lang="ru-RU" b="1" dirty="0"/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b="1" dirty="0" err="1"/>
              <a:t>саморегуляции</a:t>
            </a:r>
            <a:r>
              <a:rPr lang="ru-RU" b="1" dirty="0"/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71874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9"/>
            <a:ext cx="8435280" cy="7920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разделы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039841"/>
          </a:xfrm>
        </p:spPr>
        <p:txBody>
          <a:bodyPr rtlCol="0">
            <a:normAutofit/>
          </a:bodyPr>
          <a:lstStyle/>
          <a:p>
            <a:pPr marL="514350" indent="-514350" algn="just">
              <a:buFont typeface="+mj-lt"/>
              <a:buAutoNum type="arabicPeriod"/>
              <a:defRPr/>
            </a:pPr>
            <a:r>
              <a:rPr lang="ru-RU" b="1" dirty="0" smtClean="0"/>
              <a:t>Целевой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b="1" dirty="0" smtClean="0"/>
              <a:t>Содержательный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b="1" dirty="0" smtClean="0"/>
              <a:t>Организационный</a:t>
            </a:r>
          </a:p>
          <a:p>
            <a:pPr marL="0" indent="0" algn="just">
              <a:buNone/>
              <a:defRPr/>
            </a:pPr>
            <a:r>
              <a:rPr lang="ru-RU" b="1" dirty="0"/>
              <a:t>	</a:t>
            </a:r>
            <a:r>
              <a:rPr lang="ru-RU" b="1" dirty="0" smtClean="0"/>
              <a:t>В каждом разделе отражается обязательная часть и часть, формируемая участниками образовательных отношений. </a:t>
            </a:r>
          </a:p>
          <a:p>
            <a:pPr marL="0" indent="0" algn="just">
              <a:buNone/>
              <a:defRPr/>
            </a:pPr>
            <a:r>
              <a:rPr lang="ru-RU" b="1" dirty="0"/>
              <a:t>	</a:t>
            </a:r>
            <a:r>
              <a:rPr lang="ru-RU" b="1" dirty="0" smtClean="0"/>
              <a:t>Объём обязательной </a:t>
            </a:r>
            <a:r>
              <a:rPr lang="ru-RU" b="1" dirty="0"/>
              <a:t>части рекомендуется не менее 60% от ее общего объема; части, формируемой участниками образовательных отношений, не более 40%.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31467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435280" cy="64807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Целевой раздел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039841"/>
          </a:xfrm>
        </p:spPr>
        <p:txBody>
          <a:bodyPr rtlCol="0">
            <a:normAutofit fontScale="85000" lnSpcReduction="10000"/>
          </a:bodyPr>
          <a:lstStyle/>
          <a:p>
            <a:pPr marL="514350" indent="-514350" algn="just">
              <a:buFont typeface="+mj-lt"/>
              <a:buAutoNum type="arabicPeriod"/>
              <a:defRPr/>
            </a:pPr>
            <a:r>
              <a:rPr lang="ru-RU" b="1" dirty="0" smtClean="0"/>
              <a:t>Пояснительная записка </a:t>
            </a:r>
            <a:r>
              <a:rPr lang="ru-RU" i="1" dirty="0" smtClean="0"/>
              <a:t>(цели, задачи реализации программы, принципы и подходы к </a:t>
            </a:r>
            <a:r>
              <a:rPr lang="ru-RU" i="1" dirty="0"/>
              <a:t>реализации Программы, значимые для разработки и реализации Программы характеристики, в том числе характеристики особенностей развития детей раннего и дошкольного </a:t>
            </a:r>
            <a:r>
              <a:rPr lang="ru-RU" i="1" dirty="0" smtClean="0"/>
              <a:t>возраста). </a:t>
            </a:r>
            <a:endParaRPr lang="ru-RU" i="1" dirty="0"/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b="1" dirty="0"/>
              <a:t>Планируемые результаты освоения Программы </a:t>
            </a:r>
            <a:r>
              <a:rPr lang="ru-RU" i="1" dirty="0"/>
              <a:t>конкретизируют требования Стандарта к целевым ориентирам в обязательной части и части, формируемой участниками образовательных отношений, с учетом возрастных возможностей и индивидуальных различий (индивидуальных траекторий развития) детей, а также особенностей развития детей с ограниченными возможностями здоровья, в том числе детей-инвалидов (далее - дети с ограниченными возможностями здоровья).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207714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556792"/>
            <a:ext cx="3762183" cy="4635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50181" y="2470141"/>
            <a:ext cx="4558280" cy="2808312"/>
          </a:xfrm>
        </p:spPr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Асмолов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Александр Григорьевич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академик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Российской академии образования, директор Федерального института развития образования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85147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Руководитель </a:t>
            </a:r>
          </a:p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рабочей группы по разработке ФГОС ДО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1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40960" cy="72008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Содержательный  раздел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039841"/>
          </a:xfrm>
        </p:spPr>
        <p:txBody>
          <a:bodyPr rtlCol="0">
            <a:normAutofit fontScale="85000" lnSpcReduction="10000"/>
          </a:bodyPr>
          <a:lstStyle/>
          <a:p>
            <a:pPr marL="514350" indent="-514350" algn="just">
              <a:buFont typeface="+mj-lt"/>
              <a:buAutoNum type="arabicPeriod"/>
              <a:defRPr/>
            </a:pPr>
            <a:r>
              <a:rPr lang="ru-RU" b="1" dirty="0"/>
              <a:t>описание образовательной деятельности в соответствии с направлениями развития ребенка</a:t>
            </a:r>
            <a:r>
              <a:rPr lang="ru-RU" i="1" dirty="0"/>
              <a:t>, представленными в пяти образовательных областях, с учетом используемых вариативных примерных основных образовательных программ дошкольного образования и методических пособий, обеспечивающих реализацию данного содержания;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b="1" dirty="0" smtClean="0"/>
              <a:t>описание </a:t>
            </a:r>
            <a:r>
              <a:rPr lang="ru-RU" b="1" dirty="0"/>
              <a:t>вариативных форм, способов, методов и средств реализации Программы </a:t>
            </a:r>
            <a:r>
              <a:rPr lang="ru-RU" i="1" dirty="0"/>
              <a:t>с учетом возрастных и индивидуальных особенностей воспитанников, специфики их образовательных потребностей и интересов;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i="1" dirty="0" smtClean="0"/>
              <a:t> </a:t>
            </a:r>
            <a:r>
              <a:rPr lang="ru-RU" b="1" dirty="0"/>
              <a:t>описание образовательной деятельности </a:t>
            </a:r>
            <a:r>
              <a:rPr lang="ru-RU" i="1" dirty="0"/>
              <a:t>по профессиональной коррекции нарушений развития детей в случае, если эта работа предусмотрена Программой.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153928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039841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endParaRPr lang="ru-RU" sz="2800" b="1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0" indent="0" algn="just">
              <a:buNone/>
              <a:defRPr/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Calibri"/>
              </a:rPr>
              <a:t>должен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</a:rPr>
              <a:t>содержать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описание материально-технического обеспечения Программы, обеспеченности методическими материалами и средствами обучения и воспитания, включать распорядок и/или режим дня, а также особенности традиционных событий, праздников, мероприятий; особенности организации развивающей предметно-пространственной среды.</a:t>
            </a: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35159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Часть программы, формируемая участниками образовательных отношений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039841"/>
          </a:xfrm>
        </p:spPr>
        <p:txBody>
          <a:bodyPr rtlCol="0">
            <a:normAutofit fontScale="85000" lnSpcReduction="20000"/>
          </a:bodyPr>
          <a:lstStyle/>
          <a:p>
            <a:pPr marL="0" indent="0" algn="just">
              <a:buNone/>
              <a:defRPr/>
            </a:pPr>
            <a:r>
              <a:rPr lang="ru-RU" b="1" dirty="0"/>
              <a:t>Часть Программы, формируемая участниками образовательных отношений, может включать различные направления, выбранные участниками образовательных отношений из числа парциальных и иных программ и/или созданных ими самостоятельно. Данная часть Программы должна учитывать образовательные потребности, интересы и мотивы детей, членов их семей и педагогов и, в частности, может быть ориентирована на: специфику национальных, социокультурных и иных условий, в которых осуществляется образовательная деятельность; выбор тех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коллектива; сложившиеся традиции Организации или Группы.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35571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Краткая презентация программы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Ориентирована на родителей и должна содержать описание </a:t>
            </a:r>
          </a:p>
          <a:p>
            <a:pPr algn="just"/>
            <a:r>
              <a:rPr lang="ru-RU" b="1" dirty="0" smtClean="0"/>
              <a:t>возрастных </a:t>
            </a:r>
            <a:r>
              <a:rPr lang="ru-RU" b="1" dirty="0"/>
              <a:t>и </a:t>
            </a:r>
            <a:r>
              <a:rPr lang="ru-RU" b="1" dirty="0" smtClean="0"/>
              <a:t>иных категорий </a:t>
            </a:r>
            <a:r>
              <a:rPr lang="ru-RU" b="1" dirty="0"/>
              <a:t>детей, на которых ориентирована Программа Организации, в том числе категории детей с ограниченными возможностями здоровья, если Программа предусматривает особенности ее реализации для этой категории детей;</a:t>
            </a:r>
          </a:p>
          <a:p>
            <a:pPr algn="just"/>
            <a:r>
              <a:rPr lang="ru-RU" b="1" dirty="0" smtClean="0"/>
              <a:t>используемых Примерных программ;</a:t>
            </a:r>
            <a:endParaRPr lang="ru-RU" b="1" dirty="0"/>
          </a:p>
          <a:p>
            <a:pPr algn="just"/>
            <a:r>
              <a:rPr lang="ru-RU" b="1" dirty="0" smtClean="0"/>
              <a:t>характеристики </a:t>
            </a:r>
            <a:r>
              <a:rPr lang="ru-RU" b="1" dirty="0"/>
              <a:t>взаимодействия педагогического коллектива с семьями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85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ТРЕБОВАНИЯ К УСЛОВИЯМ РЕАЛИЗАЦИИ ПРОГРАММЫ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301752" y="2060848"/>
            <a:ext cx="8503920" cy="4038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b="1" dirty="0" smtClean="0"/>
              <a:t>психолого-педагогическим,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/>
              <a:t> </a:t>
            </a:r>
            <a:r>
              <a:rPr lang="ru-RU" sz="2800" b="1" dirty="0"/>
              <a:t>кадровым, </a:t>
            </a:r>
            <a:endParaRPr lang="ru-RU" sz="2800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/>
              <a:t>материально-техническим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/>
              <a:t>  финансовым  </a:t>
            </a:r>
            <a:r>
              <a:rPr lang="ru-RU" sz="2800" b="1" dirty="0"/>
              <a:t>условиям реализации Программы, </a:t>
            </a:r>
            <a:endParaRPr lang="ru-RU" sz="2800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/>
              <a:t>требования к </a:t>
            </a:r>
            <a:r>
              <a:rPr lang="ru-RU" sz="2800" b="1" dirty="0"/>
              <a:t>развивающей предметно-пространственной среде.</a:t>
            </a: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7183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046984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</a:rPr>
              <a:t>Требования к психолого-педагогическим </a:t>
            </a:r>
            <a:r>
              <a:rPr lang="ru-RU" sz="3200" b="1" dirty="0" smtClean="0">
                <a:latin typeface="Times New Roman" pitchFamily="18" charset="0"/>
              </a:rPr>
              <a:t>условиям реализации ООП ДО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352928" cy="489654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</a:rPr>
              <a:t>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</a:t>
            </a:r>
          </a:p>
          <a:p>
            <a:pPr algn="just"/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</a:rPr>
              <a:t>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</a:t>
            </a:r>
          </a:p>
          <a:p>
            <a:pPr algn="just"/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</a:rPr>
              <a:t>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</a:t>
            </a:r>
          </a:p>
          <a:p>
            <a:pPr algn="just"/>
            <a:r>
              <a:rPr lang="ru-RU" b="1" dirty="0" smtClean="0">
                <a:latin typeface="Times New Roman" pitchFamily="18" charset="0"/>
              </a:rPr>
              <a:t>поддержка </a:t>
            </a:r>
            <a:r>
              <a:rPr lang="ru-RU" b="1" dirty="0">
                <a:latin typeface="Times New Roman" pitchFamily="18" charset="0"/>
              </a:rPr>
              <a:t>взрослыми положительного, доброжелательного отношения детей друг к другу и взаимодействия детей друг с другом в разных видах деятельности;</a:t>
            </a:r>
          </a:p>
          <a:p>
            <a:pPr algn="just"/>
            <a:r>
              <a:rPr lang="ru-RU" b="1" dirty="0" smtClean="0">
                <a:latin typeface="Times New Roman" pitchFamily="18" charset="0"/>
              </a:rPr>
              <a:t>поддержка </a:t>
            </a:r>
            <a:r>
              <a:rPr lang="ru-RU" b="1" dirty="0">
                <a:latin typeface="Times New Roman" pitchFamily="18" charset="0"/>
              </a:rPr>
              <a:t>инициативы и самостоятельности детей в специфических для них видах деятельности;</a:t>
            </a:r>
          </a:p>
          <a:p>
            <a:pPr algn="just"/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</a:rPr>
              <a:t>возможность выбора детьми материалов, видов активности, участников совместной деятельности и общения;</a:t>
            </a:r>
          </a:p>
          <a:p>
            <a:pPr algn="just"/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</a:rPr>
              <a:t>защита детей от всех форм физического и психического насилия;</a:t>
            </a:r>
          </a:p>
          <a:p>
            <a:pPr algn="just"/>
            <a:r>
              <a:rPr lang="ru-RU" b="1" dirty="0" smtClean="0">
                <a:latin typeface="Times New Roman" pitchFamily="18" charset="0"/>
              </a:rPr>
              <a:t>поддержка </a:t>
            </a:r>
            <a:r>
              <a:rPr lang="ru-RU" b="1" dirty="0">
                <a:latin typeface="Times New Roman" pitchFamily="18" charset="0"/>
              </a:rPr>
              <a:t>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</a:t>
            </a:r>
            <a:r>
              <a:rPr lang="ru-RU" b="1" dirty="0" smtClean="0">
                <a:latin typeface="Times New Roman" pitchFamily="18" charset="0"/>
              </a:rPr>
              <a:t>.</a:t>
            </a:r>
            <a:endParaRPr lang="ru-RU" sz="2400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046984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</a:rPr>
              <a:t>Требования к психолого-педагогическим </a:t>
            </a:r>
            <a:r>
              <a:rPr lang="ru-RU" sz="3200" b="1" dirty="0" smtClean="0">
                <a:latin typeface="Times New Roman" pitchFamily="18" charset="0"/>
              </a:rPr>
              <a:t>условиям реализации ООП ДО </a:t>
            </a:r>
            <a:r>
              <a:rPr lang="ru-RU" sz="2000" b="1" dirty="0" smtClean="0">
                <a:latin typeface="Times New Roman" pitchFamily="18" charset="0"/>
              </a:rPr>
              <a:t>(продолжение)</a:t>
            </a:r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352928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</a:rPr>
              <a:t>Для получения без дискриминации качественного образования детьми с ограниченными возможностями здоровья создаются необходимые условия для диагностики и коррекции нарушений развития и социальной адаптации, оказания ранней коррекционной помощи на основе специальных психолого-педагогических подходов и наиболее подходящих для этих детей языков, методов, способов общения и условий, в максимальной степени способствующих получению дошкольного образования, а также социальному развитию этих детей, в том числе посредством организации инклюзивного образования детей с ограниченными возможностями здоровья.</a:t>
            </a:r>
            <a:endParaRPr lang="ru-RU" sz="2400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8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046984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</a:rPr>
              <a:t>Требования к психолого-педагогическим </a:t>
            </a:r>
            <a:r>
              <a:rPr lang="ru-RU" sz="3200" b="1" dirty="0" smtClean="0">
                <a:latin typeface="Times New Roman" pitchFamily="18" charset="0"/>
              </a:rPr>
              <a:t>условиям реализации ООП ДО </a:t>
            </a:r>
            <a:r>
              <a:rPr lang="ru-RU" sz="2000" b="1" dirty="0" smtClean="0">
                <a:latin typeface="Times New Roman" pitchFamily="18" charset="0"/>
              </a:rPr>
              <a:t>(продолжение)</a:t>
            </a:r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8965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</a:rPr>
              <a:t>При реализации Программы может проводиться оценка индивидуального развития детей. Такая оценка производится педагогическим работником в рамках </a:t>
            </a:r>
            <a:r>
              <a:rPr lang="ru-RU" sz="2400" b="1" u="sng" dirty="0">
                <a:latin typeface="Times New Roman" pitchFamily="18" charset="0"/>
              </a:rPr>
              <a:t>педагогической диагностики </a:t>
            </a:r>
            <a:r>
              <a:rPr lang="ru-RU" sz="2400" b="1" dirty="0">
                <a:latin typeface="Times New Roman" pitchFamily="18" charset="0"/>
              </a:rPr>
              <a:t>(оценки индивидуального развития детей дошкольного возраста, связанной с оценкой эффективности педагогических действий и лежащей в основе их дальнейшего планирования).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</a:rPr>
              <a:t>Результаты педагогической диагностики (мониторинга) могут использоваться исключительно для решения следующих образовательных задач: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</a:rPr>
              <a:t>1) индивидуализации образования (в том числе поддержки ребенка, построения его образовательной траектории или профессиональной коррекции особенностей его развития);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</a:rPr>
              <a:t>2) оптимизации работы с группой детей.</a:t>
            </a:r>
          </a:p>
          <a:p>
            <a:pPr marL="0" indent="0" algn="just"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</a:rPr>
              <a:t>При </a:t>
            </a:r>
            <a:r>
              <a:rPr lang="ru-RU" sz="2400" b="1" dirty="0">
                <a:latin typeface="Times New Roman" pitchFamily="18" charset="0"/>
              </a:rPr>
              <a:t>необходимости используется </a:t>
            </a:r>
            <a:r>
              <a:rPr lang="ru-RU" sz="2400" b="1" u="sng" dirty="0">
                <a:latin typeface="Times New Roman" pitchFamily="18" charset="0"/>
              </a:rPr>
              <a:t>психологическая диагностика </a:t>
            </a:r>
            <a:r>
              <a:rPr lang="ru-RU" sz="2400" b="1" dirty="0">
                <a:latin typeface="Times New Roman" pitchFamily="18" charset="0"/>
              </a:rPr>
              <a:t>развития детей (выявление и изучение индивидуально-психологических особенностей детей), которую проводят квалифицированные специалисты (педагоги-психологи, психологи).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</a:rPr>
              <a:t>Участие ребенка в психологической диагностике допускается только с согласия его родителей (законных представителей). Результаты психологической диагностики могут использоваться для решения задач психологического сопровождения и проведения квалифицированной коррекции развития детей</a:t>
            </a:r>
            <a:r>
              <a:rPr lang="ru-RU" sz="2400" b="1" dirty="0" smtClean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262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046984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</a:rPr>
              <a:t>Требования к психолого-педагогическим </a:t>
            </a:r>
            <a:r>
              <a:rPr lang="ru-RU" sz="3200" b="1" dirty="0" smtClean="0">
                <a:latin typeface="Times New Roman" pitchFamily="18" charset="0"/>
              </a:rPr>
              <a:t>условиям реализации ООП ДО </a:t>
            </a:r>
            <a:r>
              <a:rPr lang="ru-RU" sz="2000" b="1" dirty="0" smtClean="0">
                <a:latin typeface="Times New Roman" pitchFamily="18" charset="0"/>
              </a:rPr>
              <a:t>(продолжение)</a:t>
            </a:r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640960" cy="504056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</a:rPr>
              <a:t>Условия, необходимые для создания социальной ситуации развития детей, соответствующей специфике дошкольного возраста, предполагают: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</a:rPr>
              <a:t>1) обеспечение </a:t>
            </a:r>
            <a:r>
              <a:rPr lang="ru-RU" sz="2400" b="1" dirty="0">
                <a:latin typeface="Times New Roman" pitchFamily="18" charset="0"/>
              </a:rPr>
              <a:t>эмоционального благополучия через: непосредственное общение с каждым ребенком; уважительное отношение к каждому ребенку, к его чувствам и потребностям</a:t>
            </a:r>
            <a:r>
              <a:rPr lang="ru-RU" sz="2400" b="1" dirty="0" smtClean="0">
                <a:latin typeface="Times New Roman" pitchFamily="18" charset="0"/>
              </a:rPr>
              <a:t>;</a:t>
            </a:r>
            <a:endParaRPr lang="ru-RU" sz="2400" b="1" dirty="0">
              <a:latin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</a:rPr>
              <a:t>2) поддержку индивидуальности и инициативы детей через: создание условий для свободного выбора детьми деятельности, участников совместной деятельности; создание условий для принятия детьми решений, выражения своих чувств и мыслей; </a:t>
            </a:r>
            <a:r>
              <a:rPr lang="ru-RU" sz="2400" b="1" dirty="0" err="1">
                <a:latin typeface="Times New Roman" pitchFamily="18" charset="0"/>
              </a:rPr>
              <a:t>недирективную</a:t>
            </a:r>
            <a:r>
              <a:rPr lang="ru-RU" sz="2400" b="1" dirty="0">
                <a:latin typeface="Times New Roman" pitchFamily="18" charset="0"/>
              </a:rPr>
              <a:t> помощь детям, поддержку детской инициативы и самостоятельности в разных видах деятельности (игровой, исследовательской, проектной, познавательной и т.д.);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</a:rPr>
              <a:t>3) установление правил взаимодействия в разных ситуациях: создание условий для позитивных, доброжелательных отношений между детьми, в том числе принадлежащими к разным национально-культурным, религиозным общностям и социальным слоям, а также имеющими различные (в том числе ограниченные) возможности здоровья; развитие коммуникативных способностей детей, позволяющих разрешать конфликтные ситуации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</a:rPr>
              <a:t>со сверстниками; развитие умения детей работать в группе сверстников;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</a:rPr>
              <a:t>4) построение вариативного развивающего образования, ориентированного на уровень развития, проявляющийся у ребенка в совместной деятельности со взрослым и более опытными сверстниками, но не актуализирующийся в его индивидуальной деятельности (далее - зона ближайшего развития каждого ребенка), через: создание условий для овладения культурными средствами деятельности; организацию видов деятельности, способствующих развитию мышления, речи, общения, воображения и детского творчества, личностного, физического и художественно-эстетического развития детей; поддержку спонтанной игры детей, ее обогащение, обеспечение игрового времени и пространства; оценку индивидуального развития детей;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</a:rPr>
              <a:t>5) взаимодействие с родителями (законными представителями) по вопросам образования ребенка, непосредственного вовлечения их в образовательную деятельность, в том числе посредством создания образовательных проектов совместно с семьей на основе выявления потребностей и поддержки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</a:rPr>
              <a:t>образовательных инициатив семьи</a:t>
            </a:r>
            <a:r>
              <a:rPr lang="ru-RU" sz="2400" b="1" dirty="0" smtClean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859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046984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</a:rPr>
              <a:t>Требования к </a:t>
            </a:r>
            <a:r>
              <a:rPr lang="ru-RU" sz="3200" b="1" dirty="0" smtClean="0">
                <a:latin typeface="Times New Roman" pitchFamily="18" charset="0"/>
              </a:rPr>
              <a:t>кадровым условиям реализации ООП ДО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18457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600" b="1" dirty="0" smtClean="0">
                <a:latin typeface="Times New Roman" pitchFamily="18" charset="0"/>
              </a:rPr>
              <a:t>должностной </a:t>
            </a:r>
            <a:r>
              <a:rPr lang="ru-RU" sz="2600" b="1" dirty="0">
                <a:latin typeface="Times New Roman" pitchFamily="18" charset="0"/>
              </a:rPr>
              <a:t>состав и количество работников определяются </a:t>
            </a:r>
            <a:r>
              <a:rPr lang="ru-RU" sz="2600" b="1" dirty="0" smtClean="0">
                <a:latin typeface="Times New Roman" pitchFamily="18" charset="0"/>
              </a:rPr>
              <a:t>целями </a:t>
            </a:r>
            <a:r>
              <a:rPr lang="ru-RU" sz="2600" b="1" dirty="0">
                <a:latin typeface="Times New Roman" pitchFamily="18" charset="0"/>
              </a:rPr>
              <a:t>и задачами программы, а также особенностями развития </a:t>
            </a:r>
            <a:r>
              <a:rPr lang="ru-RU" sz="2600" b="1" dirty="0" smtClean="0">
                <a:latin typeface="Times New Roman" pitchFamily="18" charset="0"/>
              </a:rPr>
              <a:t>детей;</a:t>
            </a:r>
            <a:endParaRPr lang="ru-RU" sz="2600" b="1" dirty="0">
              <a:latin typeface="Times New Roman" pitchFamily="18" charset="0"/>
            </a:endParaRPr>
          </a:p>
          <a:p>
            <a:pPr algn="just"/>
            <a:r>
              <a:rPr lang="ru-RU" sz="2600" b="1" dirty="0" smtClean="0">
                <a:latin typeface="Times New Roman" pitchFamily="18" charset="0"/>
              </a:rPr>
              <a:t>квалификация </a:t>
            </a:r>
            <a:r>
              <a:rPr lang="ru-RU" sz="2600" b="1" dirty="0">
                <a:latin typeface="Times New Roman" pitchFamily="18" charset="0"/>
              </a:rPr>
              <a:t>педагогических и учебно-вспомогательных </a:t>
            </a:r>
            <a:r>
              <a:rPr lang="ru-RU" sz="2600" b="1" dirty="0" smtClean="0">
                <a:latin typeface="Times New Roman" pitchFamily="18" charset="0"/>
              </a:rPr>
              <a:t>работников </a:t>
            </a:r>
            <a:r>
              <a:rPr lang="ru-RU" sz="2600" b="1" dirty="0">
                <a:latin typeface="Times New Roman" pitchFamily="18" charset="0"/>
              </a:rPr>
              <a:t>должна соответствовать квалификационным </a:t>
            </a:r>
            <a:r>
              <a:rPr lang="ru-RU" sz="2600" b="1" dirty="0" smtClean="0">
                <a:latin typeface="Times New Roman" pitchFamily="18" charset="0"/>
              </a:rPr>
              <a:t>характеристикам </a:t>
            </a:r>
            <a:r>
              <a:rPr lang="ru-RU" sz="2600" b="1" dirty="0">
                <a:latin typeface="Times New Roman" pitchFamily="18" charset="0"/>
              </a:rPr>
              <a:t>должностей работников </a:t>
            </a:r>
            <a:r>
              <a:rPr lang="ru-RU" sz="2600" b="1" dirty="0" smtClean="0">
                <a:latin typeface="Times New Roman" pitchFamily="18" charset="0"/>
              </a:rPr>
              <a:t>образования;</a:t>
            </a:r>
            <a:endParaRPr lang="ru-RU" sz="2600" b="1" dirty="0">
              <a:latin typeface="Times New Roman" pitchFamily="18" charset="0"/>
            </a:endParaRPr>
          </a:p>
          <a:p>
            <a:pPr algn="just"/>
            <a:r>
              <a:rPr lang="ru-RU" sz="2600" b="1" dirty="0" smtClean="0">
                <a:latin typeface="Times New Roman" pitchFamily="18" charset="0"/>
              </a:rPr>
              <a:t>при </a:t>
            </a:r>
            <a:r>
              <a:rPr lang="ru-RU" sz="2600" b="1" dirty="0">
                <a:latin typeface="Times New Roman" pitchFamily="18" charset="0"/>
              </a:rPr>
              <a:t>работе в группах для детей с ОВЗ могут быть дополнительно предусмотрены должности педагогических работников, имеющих соответствующую квалификацию для работы с детьми с ОВЗ</a:t>
            </a:r>
          </a:p>
          <a:p>
            <a:endParaRPr lang="ru-RU" sz="3100" b="1" dirty="0" smtClean="0">
              <a:latin typeface="Times New Roman" pitchFamily="18" charset="0"/>
            </a:endParaRPr>
          </a:p>
          <a:p>
            <a:endParaRPr lang="ru-RU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94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Осознание особой важности</a:t>
            </a:r>
            <a:br>
              <a:rPr lang="ru-RU" sz="3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дошкольного детства</a:t>
            </a:r>
            <a:endParaRPr lang="ru-RU" sz="3400" dirty="0"/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3456384" cy="43924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800" b="1" i="1" dirty="0" smtClean="0">
                <a:solidFill>
                  <a:srgbClr val="002060"/>
                </a:solidFill>
              </a:rPr>
              <a:t>  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</a:rPr>
              <a:t>В большинстве стран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  <a:endParaRPr lang="en-US" sz="3200" b="1" i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</a:rPr>
              <a:t>образование начинается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</a:rPr>
              <a:t>до достижения ребёнком пятилетнего возраста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endParaRPr lang="en-US" sz="32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</a:rPr>
              <a:t>спрос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</a:rPr>
              <a:t>на дошкольное образование до трёхлетнего возраста значительно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</a:rPr>
              <a:t>превышает предложение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endParaRPr lang="en-US" sz="32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</a:rPr>
              <a:t>p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</a:rPr>
              <a:t>еализация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</a:rPr>
              <a:t> программ дошкольного образования приводит к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</a:rPr>
              <a:t>более высоким и долгосрочным результатам</a:t>
            </a:r>
            <a:endParaRPr lang="ru-RU" sz="3200" dirty="0">
              <a:latin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345" t="6889" r="12130" b="12224"/>
          <a:stretch>
            <a:fillRect/>
          </a:stretch>
        </p:blipFill>
        <p:spPr bwMode="auto">
          <a:xfrm>
            <a:off x="3995937" y="1772816"/>
            <a:ext cx="4824536" cy="4553026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347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046984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</a:rPr>
              <a:t>Требования к материально-техническим условиям реализации </a:t>
            </a:r>
            <a:r>
              <a:rPr lang="ru-RU" sz="3200" b="1" dirty="0" smtClean="0">
                <a:latin typeface="Times New Roman" pitchFamily="18" charset="0"/>
              </a:rPr>
              <a:t>ООП ДО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184576"/>
          </a:xfrm>
        </p:spPr>
        <p:txBody>
          <a:bodyPr>
            <a:normAutofit/>
          </a:bodyPr>
          <a:lstStyle/>
          <a:p>
            <a:pPr algn="just"/>
            <a:r>
              <a:rPr lang="ru-RU" sz="2600" b="1" dirty="0">
                <a:latin typeface="Times New Roman" pitchFamily="18" charset="0"/>
              </a:rPr>
              <a:t>соответствие санитарно-эпидемиологическим правилам и </a:t>
            </a:r>
            <a:r>
              <a:rPr lang="ru-RU" sz="2600" b="1" dirty="0" smtClean="0">
                <a:latin typeface="Times New Roman" pitchFamily="18" charset="0"/>
              </a:rPr>
              <a:t>нормативам</a:t>
            </a:r>
            <a:r>
              <a:rPr lang="ru-RU" sz="2600" b="1" dirty="0">
                <a:latin typeface="Times New Roman" pitchFamily="18" charset="0"/>
              </a:rPr>
              <a:t>;</a:t>
            </a:r>
          </a:p>
          <a:p>
            <a:pPr algn="just"/>
            <a:r>
              <a:rPr lang="ru-RU" sz="2600" b="1" dirty="0">
                <a:latin typeface="Times New Roman" pitchFamily="18" charset="0"/>
              </a:rPr>
              <a:t>соответствие правилам пожарной безопасности;</a:t>
            </a:r>
          </a:p>
          <a:p>
            <a:pPr algn="just"/>
            <a:r>
              <a:rPr lang="ru-RU" sz="2600" b="1" dirty="0">
                <a:latin typeface="Times New Roman" pitchFamily="18" charset="0"/>
              </a:rPr>
              <a:t>требования к средствам обучения и воспитания в соответствии с возрастом и индивидуальными особенностями;</a:t>
            </a:r>
          </a:p>
          <a:p>
            <a:pPr algn="just"/>
            <a:r>
              <a:rPr lang="ru-RU" sz="2600" b="1" dirty="0">
                <a:latin typeface="Times New Roman" pitchFamily="18" charset="0"/>
              </a:rPr>
              <a:t>оснащённость помещений развивающей предметно-пространственной средой;</a:t>
            </a:r>
          </a:p>
          <a:p>
            <a:pPr algn="just"/>
            <a:r>
              <a:rPr lang="ru-RU" sz="2600" b="1" dirty="0">
                <a:latin typeface="Times New Roman" pitchFamily="18" charset="0"/>
              </a:rPr>
              <a:t>требования к материально-техническому обеспечению Программы (учебно-методический комплект, оборудование, оснащение (пред-меты))</a:t>
            </a:r>
          </a:p>
          <a:p>
            <a:endParaRPr lang="ru-RU" sz="3100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43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92088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</a:rPr>
              <a:t>Требования </a:t>
            </a:r>
            <a:r>
              <a:rPr lang="ru-RU" sz="3200" b="1" dirty="0" smtClean="0">
                <a:latin typeface="Times New Roman" pitchFamily="18" charset="0"/>
              </a:rPr>
              <a:t>к финансовым условиям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</a:rPr>
              <a:t>Финансовые условия должны:</a:t>
            </a:r>
          </a:p>
          <a:p>
            <a:pPr algn="just"/>
            <a:r>
              <a:rPr lang="ru-RU" sz="2600" dirty="0" smtClean="0">
                <a:latin typeface="Times New Roman" pitchFamily="18" charset="0"/>
              </a:rPr>
              <a:t>обеспечивать </a:t>
            </a:r>
            <a:r>
              <a:rPr lang="ru-RU" sz="2600" dirty="0">
                <a:latin typeface="Times New Roman" pitchFamily="18" charset="0"/>
              </a:rPr>
              <a:t>возможность выполнения требований Стандарта к условиям реализации и структуре Программы;</a:t>
            </a:r>
          </a:p>
          <a:p>
            <a:pPr algn="just"/>
            <a:r>
              <a:rPr lang="ru-RU" sz="2600" dirty="0" smtClean="0">
                <a:latin typeface="Times New Roman" pitchFamily="18" charset="0"/>
              </a:rPr>
              <a:t>обеспечивать </a:t>
            </a:r>
            <a:r>
              <a:rPr lang="ru-RU" sz="2600" dirty="0">
                <a:latin typeface="Times New Roman" pitchFamily="18" charset="0"/>
              </a:rPr>
              <a:t>реализацию обязательной части Программы и </a:t>
            </a:r>
            <a:r>
              <a:rPr lang="ru-RU" sz="2600" dirty="0" smtClean="0">
                <a:latin typeface="Times New Roman" pitchFamily="18" charset="0"/>
              </a:rPr>
              <a:t>части</a:t>
            </a:r>
            <a:r>
              <a:rPr lang="ru-RU" sz="2600" dirty="0">
                <a:latin typeface="Times New Roman" pitchFamily="18" charset="0"/>
              </a:rPr>
              <a:t>, формируемой участниками образовательного процесса, учитывая вариативность индивидуальных траекторий развития детей;</a:t>
            </a:r>
          </a:p>
          <a:p>
            <a:pPr algn="just"/>
            <a:r>
              <a:rPr lang="ru-RU" sz="2600" dirty="0" smtClean="0">
                <a:latin typeface="Times New Roman" pitchFamily="18" charset="0"/>
              </a:rPr>
              <a:t>отражать </a:t>
            </a:r>
            <a:r>
              <a:rPr lang="ru-RU" sz="2600" dirty="0">
                <a:latin typeface="Times New Roman" pitchFamily="18" charset="0"/>
              </a:rPr>
              <a:t>структуру и объём расходов, необходимых для </a:t>
            </a:r>
            <a:r>
              <a:rPr lang="ru-RU" sz="2600" dirty="0" smtClean="0">
                <a:latin typeface="Times New Roman" pitchFamily="18" charset="0"/>
              </a:rPr>
              <a:t>реализации </a:t>
            </a:r>
            <a:r>
              <a:rPr lang="ru-RU" sz="2600" dirty="0">
                <a:latin typeface="Times New Roman" pitchFamily="18" charset="0"/>
              </a:rPr>
              <a:t>Программы, а также механизм их формирования</a:t>
            </a:r>
          </a:p>
          <a:p>
            <a:endParaRPr lang="ru-RU" sz="3100" b="1" dirty="0" smtClean="0">
              <a:latin typeface="Times New Roman" pitchFamily="18" charset="0"/>
            </a:endParaRPr>
          </a:p>
          <a:p>
            <a:endParaRPr lang="ru-RU" sz="2800" dirty="0">
              <a:solidFill>
                <a:srgbClr val="000000"/>
              </a:solidFill>
              <a:latin typeface="Times New Roman"/>
            </a:endParaRPr>
          </a:p>
          <a:p>
            <a:endParaRPr lang="ru-RU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85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046984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</a:rPr>
              <a:t>Требования к </a:t>
            </a:r>
            <a:r>
              <a:rPr lang="ru-RU" sz="3200" b="1" dirty="0" smtClean="0">
                <a:latin typeface="Times New Roman" pitchFamily="18" charset="0"/>
              </a:rPr>
              <a:t>предметно-пространственной среде </a:t>
            </a:r>
            <a:r>
              <a:rPr lang="ru-RU" sz="3200" b="1" dirty="0">
                <a:latin typeface="Times New Roman" pitchFamily="18" charset="0"/>
              </a:rPr>
              <a:t>Организации, Группы, участка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184576"/>
          </a:xfrm>
        </p:spPr>
        <p:txBody>
          <a:bodyPr>
            <a:normAutofit/>
          </a:bodyPr>
          <a:lstStyle/>
          <a:p>
            <a:endParaRPr lang="ru-RU" sz="3100" b="1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</a:rPr>
              <a:t>Основные </a:t>
            </a:r>
            <a:r>
              <a:rPr lang="ru-RU" sz="2800" b="1" dirty="0">
                <a:solidFill>
                  <a:srgbClr val="000000"/>
                </a:solidFill>
                <a:latin typeface="Times New Roman"/>
              </a:rPr>
              <a:t>характеристики: </a:t>
            </a:r>
            <a:endParaRPr lang="ru-RU" sz="2800" b="1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содержательно-насыщенная,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трансформируемая,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полифункциональная, </a:t>
            </a:r>
            <a:endParaRPr lang="ru-RU" sz="28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вариативная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, </a:t>
            </a:r>
            <a:endParaRPr lang="ru-RU" sz="28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доступная 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безопасная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endParaRPr lang="ru-RU" sz="2800" dirty="0">
              <a:solidFill>
                <a:srgbClr val="000000"/>
              </a:solidFill>
              <a:latin typeface="Times New Roman"/>
            </a:endParaRPr>
          </a:p>
          <a:p>
            <a:endParaRPr lang="ru-RU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534400" cy="75895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ТРЕБОВАНИЯ К РЕЗУЛЬТАТАМ ОСВОЕНИЯ ПРОГРАММЫ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altLang="ru-RU" dirty="0" smtClean="0"/>
              <a:t>Целевые ориентиры дошкольного образования - социально-нормативные возрастные характеристики возможных достижений ребёнка на этапе завершения уровня дошкольного образования</a:t>
            </a:r>
          </a:p>
          <a:p>
            <a:pPr marL="0" indent="0">
              <a:buFont typeface="Arial" charset="0"/>
              <a:buNone/>
            </a:pPr>
            <a:r>
              <a:rPr lang="ru-RU" altLang="ru-RU" dirty="0" smtClean="0"/>
              <a:t>● </a:t>
            </a:r>
            <a:r>
              <a:rPr lang="ru-RU" altLang="ru-RU" b="1" dirty="0" smtClean="0"/>
              <a:t>целевые ориентиры образования в раннем возрасте</a:t>
            </a:r>
            <a:endParaRPr lang="ru-RU" altLang="ru-RU" dirty="0" smtClean="0"/>
          </a:p>
          <a:p>
            <a:pPr marL="0" indent="0">
              <a:buFont typeface="Arial" charset="0"/>
              <a:buNone/>
            </a:pPr>
            <a:r>
              <a:rPr lang="ru-RU" altLang="ru-RU" dirty="0" smtClean="0"/>
              <a:t>● </a:t>
            </a:r>
            <a:r>
              <a:rPr lang="ru-RU" altLang="ru-RU" b="1" dirty="0" smtClean="0"/>
              <a:t>целевые ориентиры образования на этапе завершения дошкольного образования</a:t>
            </a:r>
            <a:endParaRPr lang="ru-RU" altLang="ru-RU" dirty="0" smtClean="0"/>
          </a:p>
          <a:p>
            <a:pPr marL="0" indent="0">
              <a:buFont typeface="Arial" charset="0"/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5951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648072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</a:rPr>
            </a:br>
            <a:r>
              <a:rPr lang="ru-RU" sz="3200" b="1" dirty="0">
                <a:latin typeface="Times New Roman" pitchFamily="18" charset="0"/>
              </a:rPr>
              <a:t>Целевые ориентиры образования в младенческом и раннем возрасте: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359904" cy="4968552"/>
          </a:xfrm>
        </p:spPr>
        <p:txBody>
          <a:bodyPr>
            <a:normAutofit fontScale="55000" lnSpcReduction="20000"/>
          </a:bodyPr>
          <a:lstStyle/>
          <a:p>
            <a:r>
              <a:rPr lang="ru-RU" sz="3100" b="1" dirty="0" smtClean="0">
                <a:latin typeface="Times New Roman" pitchFamily="18" charset="0"/>
              </a:rPr>
              <a:t>ребенок </a:t>
            </a:r>
            <a:r>
              <a:rPr lang="ru-RU" sz="3100" b="1" dirty="0">
                <a:latin typeface="Times New Roman" pitchFamily="18" charset="0"/>
              </a:rPr>
              <a:t>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</a:p>
          <a:p>
            <a:r>
              <a:rPr lang="ru-RU" sz="3100" b="1" dirty="0">
                <a:latin typeface="Times New Roman" pitchFamily="18" charset="0"/>
              </a:rPr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</a:t>
            </a:r>
            <a:r>
              <a:rPr lang="ru-RU" sz="3100" b="1" dirty="0" smtClean="0">
                <a:latin typeface="Times New Roman" pitchFamily="18" charset="0"/>
              </a:rPr>
              <a:t>и игровом </a:t>
            </a:r>
            <a:r>
              <a:rPr lang="ru-RU" sz="3100" b="1" dirty="0">
                <a:latin typeface="Times New Roman" pitchFamily="18" charset="0"/>
              </a:rPr>
              <a:t>поведении; </a:t>
            </a:r>
          </a:p>
          <a:p>
            <a:r>
              <a:rPr lang="ru-RU" sz="3100" b="1" dirty="0">
                <a:latin typeface="Times New Roman" pitchFamily="18" charset="0"/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r>
              <a:rPr lang="ru-RU" sz="3100" b="1" dirty="0">
                <a:latin typeface="Times New Roman" pitchFamily="18" charset="0"/>
              </a:rPr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</a:r>
          </a:p>
          <a:p>
            <a:r>
              <a:rPr lang="ru-RU" sz="3100" b="1" dirty="0">
                <a:latin typeface="Times New Roman" pitchFamily="18" charset="0"/>
              </a:rPr>
              <a:t>проявляет интерес к сверстникам; наблюдает за их действиями и подражает им;</a:t>
            </a:r>
          </a:p>
          <a:p>
            <a:r>
              <a:rPr lang="ru-RU" sz="3100" b="1" dirty="0">
                <a:latin typeface="Times New Roman" pitchFamily="18" charset="0"/>
              </a:rPr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r>
              <a:rPr lang="ru-RU" sz="3100" b="1" dirty="0">
                <a:latin typeface="Times New Roman" pitchFamily="18" charset="0"/>
              </a:rPr>
              <a:t>у ребенка развита крупная моторика, он стремится осваивать различные виды движения (бег, лазанье, перешагивание и пр.).</a:t>
            </a:r>
          </a:p>
          <a:p>
            <a:endParaRPr lang="ru-RU" sz="3100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55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34400" cy="936104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</a:rPr>
            </a:br>
            <a:r>
              <a:rPr lang="ru-RU" sz="3600" b="1" dirty="0">
                <a:latin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</a:rPr>
            </a:br>
            <a:r>
              <a:rPr lang="ru-RU" sz="3200" b="1" dirty="0">
                <a:latin typeface="Times New Roman" pitchFamily="18" charset="0"/>
              </a:rPr>
              <a:t>Целевые ориентиры </a:t>
            </a:r>
            <a:r>
              <a:rPr lang="ru-RU" sz="3200" b="1" dirty="0" smtClean="0">
                <a:latin typeface="Times New Roman" pitchFamily="18" charset="0"/>
              </a:rPr>
              <a:t>на </a:t>
            </a:r>
            <a:r>
              <a:rPr lang="ru-RU" sz="3200" b="1" dirty="0">
                <a:latin typeface="Times New Roman" pitchFamily="18" charset="0"/>
              </a:rPr>
              <a:t>этапе завершения дошкольного образования: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94092"/>
            <a:ext cx="8712968" cy="5328592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3500" b="1" dirty="0" smtClean="0">
                <a:latin typeface="Times New Roman" pitchFamily="18" charset="0"/>
              </a:rPr>
              <a:t>ребенок </a:t>
            </a:r>
            <a:r>
              <a:rPr lang="ru-RU" sz="3500" b="1" dirty="0">
                <a:latin typeface="Times New Roman" pitchFamily="18" charset="0"/>
              </a:rPr>
              <a:t>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algn="just"/>
            <a:r>
              <a:rPr lang="ru-RU" sz="3500" b="1" dirty="0">
                <a:latin typeface="Times New Roman" pitchFamily="18" charset="0"/>
              </a:rPr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algn="just"/>
            <a:r>
              <a:rPr lang="ru-RU" sz="3500" b="1" dirty="0">
                <a:latin typeface="Times New Roman" pitchFamily="18" charset="0"/>
              </a:rPr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 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 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algn="just"/>
            <a:r>
              <a:rPr lang="ru-RU" sz="3500" b="1" dirty="0">
                <a:latin typeface="Times New Roman" pitchFamily="18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algn="just"/>
            <a:r>
              <a:rPr lang="ru-RU" sz="3500" b="1" dirty="0">
                <a:latin typeface="Times New Roman" pitchFamily="18" charset="0"/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endParaRPr lang="ru-RU" sz="3100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68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04698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</a:rPr>
              <a:t>Требования к результатам освоения ООП ДО</a:t>
            </a:r>
            <a:endParaRPr lang="ru-RU" sz="3600" b="1" dirty="0"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89654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</a:rPr>
              <a:t>Целевые </a:t>
            </a:r>
            <a:r>
              <a:rPr lang="ru-RU" sz="2400" b="1" dirty="0">
                <a:latin typeface="Times New Roman" pitchFamily="18" charset="0"/>
              </a:rPr>
              <a:t>ориентиры Программы выступают основаниями </a:t>
            </a:r>
            <a:r>
              <a:rPr lang="ru-RU" sz="2400" b="1" dirty="0" smtClean="0">
                <a:latin typeface="Times New Roman" pitchFamily="18" charset="0"/>
              </a:rPr>
              <a:t>преемственности </a:t>
            </a:r>
            <a:r>
              <a:rPr lang="ru-RU" sz="2400" b="1" dirty="0">
                <a:latin typeface="Times New Roman" pitchFamily="18" charset="0"/>
              </a:rPr>
              <a:t>дошкольного и начального общего </a:t>
            </a:r>
            <a:r>
              <a:rPr lang="ru-RU" sz="2400" b="1" dirty="0" smtClean="0">
                <a:latin typeface="Times New Roman" pitchFamily="18" charset="0"/>
              </a:rPr>
              <a:t>образования</a:t>
            </a:r>
            <a:r>
              <a:rPr lang="ru-RU" sz="2400" b="1" dirty="0">
                <a:latin typeface="Times New Roman" pitchFamily="18" charset="0"/>
              </a:rPr>
              <a:t>.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к учебной деятельности на этапе завершения ими дошкольного образования</a:t>
            </a:r>
          </a:p>
          <a:p>
            <a:pPr marL="0" indent="0" algn="just"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</a:rPr>
              <a:t>Освоение основной образовательной программы не сопровождается проведением промежуточных и итоговой аттестаций </a:t>
            </a:r>
            <a:r>
              <a:rPr lang="ru-RU" sz="2400" b="1" dirty="0" smtClean="0">
                <a:latin typeface="Times New Roman" pitchFamily="18" charset="0"/>
              </a:rPr>
              <a:t>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219529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26306" cy="1152128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</a:rPr>
              <a:t>Критерии готовности образовательной организации к введению </a:t>
            </a:r>
            <a:r>
              <a:rPr lang="ru-RU" sz="3200" b="1" dirty="0" smtClean="0">
                <a:latin typeface="Times New Roman" pitchFamily="18" charset="0"/>
              </a:rPr>
              <a:t>ФГОС </a:t>
            </a:r>
            <a:r>
              <a:rPr lang="ru-RU" sz="1800" b="1" dirty="0" smtClean="0">
                <a:latin typeface="Times New Roman" pitchFamily="18" charset="0"/>
              </a:rPr>
              <a:t>(региональные):  </a:t>
            </a:r>
            <a:endParaRPr lang="ru-RU" sz="1800" b="1" dirty="0"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503920" cy="5328592"/>
          </a:xfrm>
        </p:spPr>
        <p:txBody>
          <a:bodyPr>
            <a:normAutofit fontScale="6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900" b="1" dirty="0">
                <a:latin typeface="Times New Roman" pitchFamily="18" charset="0"/>
              </a:rPr>
              <a:t>Разработана и утверждена основная образовательная программа дошкольного образования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900" b="1" dirty="0" smtClean="0">
                <a:latin typeface="Times New Roman" pitchFamily="18" charset="0"/>
              </a:rPr>
              <a:t>Нормативная </a:t>
            </a:r>
            <a:r>
              <a:rPr lang="ru-RU" sz="2900" b="1" dirty="0">
                <a:latin typeface="Times New Roman" pitchFamily="18" charset="0"/>
              </a:rPr>
              <a:t>база образовательной организации приведена в соответствие с требованиями ФГОС дошкольного образования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900" b="1" dirty="0">
                <a:latin typeface="Times New Roman" pitchFamily="18" charset="0"/>
              </a:rPr>
              <a:t>Приведены в соответствие с требованиями ФГОС должностные инструкции работников образовательной организации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900" b="1" dirty="0">
                <a:latin typeface="Times New Roman" pitchFamily="18" charset="0"/>
              </a:rPr>
              <a:t>Определен  перечень учебных пособий, используемых в образовательной деятельности в соответствии с ФГОС  дошкольного образования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900" b="1" dirty="0">
                <a:latin typeface="Times New Roman" pitchFamily="18" charset="0"/>
              </a:rPr>
              <a:t>Разработаны локальные акты, регламентирующие  установление заработной платы работников образовательной организации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900" b="1" dirty="0">
                <a:latin typeface="Times New Roman" pitchFamily="18" charset="0"/>
              </a:rPr>
              <a:t>Определена  модель организации образовательной деятельности, в том числе взаимодействия  с другими  организациями, обеспечивающая реализацию основной образовательной программы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900" b="1" dirty="0">
                <a:latin typeface="Times New Roman" pitchFamily="18" charset="0"/>
              </a:rPr>
              <a:t>Разработан план методической работы, обеспечивающей сопровождение введения ФГОС дошкольного образования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900" b="1" dirty="0">
                <a:latin typeface="Times New Roman" pitchFamily="18" charset="0"/>
              </a:rPr>
              <a:t>Осуществлено повышение квалификации всех педагогических и руководящих работников образовательной организации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900" b="1" dirty="0">
                <a:latin typeface="Times New Roman" pitchFamily="18" charset="0"/>
              </a:rPr>
              <a:t>Обеспечены кадровые, финансовые, материально-технические и иные условия реализации основной образовательной программы  в соответствии с ФГОС</a:t>
            </a:r>
          </a:p>
          <a:p>
            <a:pPr algn="just"/>
            <a:endParaRPr lang="ru-RU" sz="2400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3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1112168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Стандарт устанавливает требования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132856"/>
            <a:ext cx="8503920" cy="4572000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●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к структуре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Программы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(Закон РФ «Об образовании», ст. 12.6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.);</a:t>
            </a:r>
            <a:endParaRPr lang="ru-RU" sz="2800" b="1" dirty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● к условиям реализации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Программы; </a:t>
            </a:r>
            <a:endParaRPr lang="ru-RU" sz="2800" b="1" dirty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● к результатам освоения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Программы.</a:t>
            </a:r>
            <a:endParaRPr lang="ru-RU" sz="2800" b="1" dirty="0"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2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Стандарт является основой для:</a:t>
            </a:r>
            <a:endParaRPr lang="ru-RU" sz="4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84976" cy="504056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разработки Программы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разработки вариативных примерных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образовательных программ дошкольного образования (далее – Примерные программы);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разработки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нормативов финансового обеспечения реализации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Программы,  нормативных затрат на оказание государственной (муниципальной) услуги в сфере дошкольного образования;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объективной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оценки соответствия образовательной деятельности Организации требованиям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Стандарта;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формирования содержания  профессионального образования педагогических работников, а также проведения их аттестации;.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Оказания помощи родителям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77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97497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Основные принципы дошкольного образования: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84976" cy="5040560"/>
          </a:xfrm>
        </p:spPr>
        <p:txBody>
          <a:bodyPr>
            <a:no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построение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 становится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субъектом образования (далее - индивидуализация дошкольного образования);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содействие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инициативы детей в различных видах деятельности;</a:t>
            </a:r>
          </a:p>
          <a:p>
            <a:pPr marL="0" indent="0">
              <a:buNone/>
            </a:pP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13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97497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Основные принципы дошкольного образования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(продолжение)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84976" cy="5040560"/>
          </a:xfrm>
        </p:spPr>
        <p:txBody>
          <a:bodyPr>
            <a:noAutofit/>
          </a:bodyPr>
          <a:lstStyle/>
          <a:p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сотрудничество Организации с семьей; 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приобщение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детей к социокультурным нормам, традициям семьи, общества и государства;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формирование познавательных интересов и познавательных действий ребенка в различных видах деятельности;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учет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этнокультурной ситуации развития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детей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96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Цели Стандарта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84976" cy="5040560"/>
          </a:xfrm>
        </p:spPr>
        <p:txBody>
          <a:bodyPr>
            <a:noAutofit/>
          </a:bodyPr>
          <a:lstStyle/>
          <a:p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повышение социального статуса дошкольного образования;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ребенка в получении качественного дошкольного образования;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сохранение единства образовательного пространства Российской Федерации относительно уровня дошкольного образования.</a:t>
            </a:r>
          </a:p>
          <a:p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89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100811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Стандарт направлен на решение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следующих задач: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84976" cy="5040560"/>
          </a:xfrm>
        </p:spPr>
        <p:txBody>
          <a:bodyPr>
            <a:noAutofit/>
          </a:bodyPr>
          <a:lstStyle/>
          <a:p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охраны и укрепления физического и психического здоровья детей, в том числе их эмоционального благополучия;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обеспечения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преемственности целей, задач и содержания образования, реализуемых в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рамках образовательных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программ различных уровней (далее - преемственность основных образовательных программ дошкольного и начального общего образования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95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1043</TotalTime>
  <Words>3195</Words>
  <Application>Microsoft Office PowerPoint</Application>
  <PresentationFormat>Экран (4:3)</PresentationFormat>
  <Paragraphs>202</Paragraphs>
  <Slides>37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Официальная</vt:lpstr>
      <vt:lpstr>Презентация PowerPoint</vt:lpstr>
      <vt:lpstr>Презентация PowerPoint</vt:lpstr>
      <vt:lpstr> Осознание особой важности дошкольного детства</vt:lpstr>
      <vt:lpstr>Стандарт устанавливает требования</vt:lpstr>
      <vt:lpstr>  Стандарт является основой для:</vt:lpstr>
      <vt:lpstr>  Основные принципы дошкольного образования:</vt:lpstr>
      <vt:lpstr>  Основные принципы дошкольного образования (продолжение)</vt:lpstr>
      <vt:lpstr> Цели Стандарта</vt:lpstr>
      <vt:lpstr> Стандарт направлен на решение  следующих задач:</vt:lpstr>
      <vt:lpstr> Стандарт направлен на решение  следующих задач: (продолжение)</vt:lpstr>
      <vt:lpstr> Стандарт направлен на решение  следующих задач (продолжение)</vt:lpstr>
      <vt:lpstr>ТРЕБОВАНИЯ    К   СТРУКТУРЕ ОБРАЗОВАТЕЛЬНОЙ ПРОГРАММЫ  И ЕЁ ОБЪЁМУ</vt:lpstr>
      <vt:lpstr>Социально-коммуникативное развитие</vt:lpstr>
      <vt:lpstr>Познавательное  развитие</vt:lpstr>
      <vt:lpstr>Речевое   развитие</vt:lpstr>
      <vt:lpstr>Художественно-эстетическое  развитие</vt:lpstr>
      <vt:lpstr>Физическое   развитие</vt:lpstr>
      <vt:lpstr>Основные разделы Программы</vt:lpstr>
      <vt:lpstr>Целевой раздел</vt:lpstr>
      <vt:lpstr>Содержательный  раздел</vt:lpstr>
      <vt:lpstr>Организационный раздел</vt:lpstr>
      <vt:lpstr>Часть программы, формируемая участниками образовательных отношений</vt:lpstr>
      <vt:lpstr>Краткая презентация программы</vt:lpstr>
      <vt:lpstr>ТРЕБОВАНИЯ К УСЛОВИЯМ РЕАЛИЗАЦИИ ПРОГРАММЫ</vt:lpstr>
      <vt:lpstr>Требования к психолого-педагогическим условиям реализации ООП ДО</vt:lpstr>
      <vt:lpstr>Требования к психолого-педагогическим условиям реализации ООП ДО (продолжение)</vt:lpstr>
      <vt:lpstr>Требования к психолого-педагогическим условиям реализации ООП ДО (продолжение)</vt:lpstr>
      <vt:lpstr>Требования к психолого-педагогическим условиям реализации ООП ДО (продолжение)</vt:lpstr>
      <vt:lpstr>Требования к кадровым условиям реализации ООП ДО</vt:lpstr>
      <vt:lpstr>Требования к материально-техническим условиям реализации ООП ДО</vt:lpstr>
      <vt:lpstr>Требования к финансовым условиям</vt:lpstr>
      <vt:lpstr>Требования к предметно-пространственной среде Организации, Группы, участка</vt:lpstr>
      <vt:lpstr>ТРЕБОВАНИЯ К РЕЗУЛЬТАТАМ ОСВОЕНИЯ ПРОГРАММЫ</vt:lpstr>
      <vt:lpstr> Целевые ориентиры образования в младенческом и раннем возрасте:</vt:lpstr>
      <vt:lpstr>  Целевые ориентиры на этапе завершения дошкольного образования:</vt:lpstr>
      <vt:lpstr>Требования к результатам освоения ООП ДО</vt:lpstr>
      <vt:lpstr>Критерии готовности образовательной организации к введению ФГОС (региональные):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Людмила В. Головач</cp:lastModifiedBy>
  <cp:revision>54</cp:revision>
  <dcterms:created xsi:type="dcterms:W3CDTF">2013-06-17T17:11:38Z</dcterms:created>
  <dcterms:modified xsi:type="dcterms:W3CDTF">2015-05-27T08:17:49Z</dcterms:modified>
</cp:coreProperties>
</file>